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Cabin"/>
      <p:regular r:id="rId17"/>
      <p:bold r:id="rId18"/>
      <p:italic r:id="rId19"/>
      <p:boldItalic r:id="rId20"/>
    </p:embeddedFont>
    <p:embeddedFont>
      <p:font typeface="Unbounde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iP31xYpE4qF3XLNv0IJ9/8DofD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Italic.fntdata"/><Relationship Id="rId11" Type="http://schemas.openxmlformats.org/officeDocument/2006/relationships/slide" Target="slides/slide7.xml"/><Relationship Id="rId22" Type="http://schemas.openxmlformats.org/officeDocument/2006/relationships/font" Target="fonts/Unbounded-bold.fntdata"/><Relationship Id="rId10" Type="http://schemas.openxmlformats.org/officeDocument/2006/relationships/slide" Target="slides/slide6.xml"/><Relationship Id="rId21" Type="http://schemas.openxmlformats.org/officeDocument/2006/relationships/font" Target="fonts/Unbounde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abin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abin-italic.fntdata"/><Relationship Id="rId6" Type="http://schemas.openxmlformats.org/officeDocument/2006/relationships/slide" Target="slides/slide2.xml"/><Relationship Id="rId18" Type="http://schemas.openxmlformats.org/officeDocument/2006/relationships/font" Target="fonts/Cabin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c29defc0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c29defc0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7c29defc07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c29defc07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7c29defc07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c29defc07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c29defc07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7c29defc07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7c29defc07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c29defc0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7c29defc0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7c29defc0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c29defc0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7c29defc0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7c29defc0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c29defc07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7c29defc07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7c29defc07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c29defc0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c29defc0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7c29defc07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g37c29defc07_0_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g37c29defc07_0_17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g37c29defc07_0_1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g37c29defc07_0_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g37c29defc07_0_17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" name="Google Shape;38;g37c29defc07_0_17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6324124" y="1952744"/>
            <a:ext cx="7468553" cy="2816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Proyecto APT: Plataforma de Apoyo Diagnóstico Preliminar</a:t>
            </a:r>
            <a:endParaRPr b="0" i="0" sz="4400" u="none" cap="none" strike="noStrike"/>
          </a:p>
        </p:txBody>
      </p:sp>
      <p:sp>
        <p:nvSpPr>
          <p:cNvPr id="46" name="Google Shape;46;p1"/>
          <p:cNvSpPr/>
          <p:nvPr/>
        </p:nvSpPr>
        <p:spPr>
          <a:xfrm>
            <a:off x="6324125" y="5127768"/>
            <a:ext cx="7468500" cy="20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Desarrollado por:</a:t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Benjamin Araya, Javier Cisterna y Roberto Vergara </a:t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como proyecto Capstone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para la carrera de Ingeniería Informática, bajo la guía del profesor Ceferino Anibal Sotelo Becerra.</a:t>
            </a:r>
            <a:endParaRPr b="0" i="0" sz="1850" u="none" cap="none" strike="noStrike"/>
          </a:p>
        </p:txBody>
      </p:sp>
      <p:pic>
        <p:nvPicPr>
          <p:cNvPr id="47" name="Google Shape;4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175" y="7778575"/>
            <a:ext cx="18002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"/>
          <p:cNvPicPr preferRelativeResize="0"/>
          <p:nvPr/>
        </p:nvPicPr>
        <p:blipFill rotWithShape="1">
          <a:blip r:embed="rId5">
            <a:alphaModFix/>
          </a:blip>
          <a:srcRect b="0" l="5443" r="33394" t="0"/>
          <a:stretch/>
        </p:blipFill>
        <p:spPr>
          <a:xfrm>
            <a:off x="0" y="0"/>
            <a:ext cx="5961526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c29defc07_0_97"/>
          <p:cNvSpPr/>
          <p:nvPr/>
        </p:nvSpPr>
        <p:spPr>
          <a:xfrm>
            <a:off x="837724" y="980599"/>
            <a:ext cx="10923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Continuación del Plan de Trabajo</a:t>
            </a:r>
            <a:endParaRPr b="0" i="0" sz="4400" u="none" cap="none" strike="noStrike"/>
          </a:p>
        </p:txBody>
      </p:sp>
      <p:sp>
        <p:nvSpPr>
          <p:cNvPr id="228" name="Google Shape;228;g37c29defc07_0_97"/>
          <p:cNvSpPr/>
          <p:nvPr/>
        </p:nvSpPr>
        <p:spPr>
          <a:xfrm>
            <a:off x="7299960" y="2163366"/>
            <a:ext cx="30600" cy="4050300"/>
          </a:xfrm>
          <a:prstGeom prst="roundRect">
            <a:avLst>
              <a:gd fmla="val 11780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7c29defc07_0_97"/>
          <p:cNvSpPr/>
          <p:nvPr/>
        </p:nvSpPr>
        <p:spPr>
          <a:xfrm>
            <a:off x="6358354" y="2417326"/>
            <a:ext cx="718200" cy="30600"/>
          </a:xfrm>
          <a:prstGeom prst="roundRect">
            <a:avLst>
              <a:gd fmla="val 11780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7c29defc07_0_97"/>
          <p:cNvSpPr/>
          <p:nvPr/>
        </p:nvSpPr>
        <p:spPr>
          <a:xfrm>
            <a:off x="7045940" y="2163366"/>
            <a:ext cx="538500" cy="5385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7c29defc07_0_97"/>
          <p:cNvSpPr/>
          <p:nvPr/>
        </p:nvSpPr>
        <p:spPr>
          <a:xfrm>
            <a:off x="7146191" y="2221349"/>
            <a:ext cx="33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650" u="none" cap="none" strike="noStrike"/>
          </a:p>
        </p:txBody>
      </p:sp>
      <p:sp>
        <p:nvSpPr>
          <p:cNvPr id="232" name="Google Shape;232;g37c29defc07_0_97"/>
          <p:cNvSpPr/>
          <p:nvPr/>
        </p:nvSpPr>
        <p:spPr>
          <a:xfrm>
            <a:off x="2783324" y="2245638"/>
            <a:ext cx="3335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Pruebas de sistema</a:t>
            </a:r>
            <a:endParaRPr b="0" i="0" sz="2200" u="none" cap="none" strike="noStrike"/>
          </a:p>
        </p:txBody>
      </p:sp>
      <p:sp>
        <p:nvSpPr>
          <p:cNvPr id="233" name="Google Shape;233;g37c29defc07_0_97"/>
          <p:cNvSpPr/>
          <p:nvPr/>
        </p:nvSpPr>
        <p:spPr>
          <a:xfrm>
            <a:off x="837724" y="2741176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Todo el equipo</a:t>
            </a:r>
            <a:endParaRPr b="0" i="0" sz="1850" u="none" cap="none" strike="noStrike"/>
          </a:p>
        </p:txBody>
      </p:sp>
      <p:sp>
        <p:nvSpPr>
          <p:cNvPr id="234" name="Google Shape;234;g37c29defc07_0_97"/>
          <p:cNvSpPr/>
          <p:nvPr/>
        </p:nvSpPr>
        <p:spPr>
          <a:xfrm>
            <a:off x="837724" y="3267789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1 semana</a:t>
            </a:r>
            <a:endParaRPr b="0" i="0" sz="1850" u="none" cap="none" strike="noStrike"/>
          </a:p>
        </p:txBody>
      </p:sp>
      <p:sp>
        <p:nvSpPr>
          <p:cNvPr id="235" name="Google Shape;235;g37c29defc07_0_97"/>
          <p:cNvSpPr/>
          <p:nvPr/>
        </p:nvSpPr>
        <p:spPr>
          <a:xfrm>
            <a:off x="837724" y="3794403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Casos de prueba, feedback de usuarios</a:t>
            </a:r>
            <a:endParaRPr b="0" i="0" sz="1850" u="none" cap="none" strike="noStrike"/>
          </a:p>
        </p:txBody>
      </p:sp>
      <p:sp>
        <p:nvSpPr>
          <p:cNvPr id="236" name="Google Shape;236;g37c29defc07_0_97"/>
          <p:cNvSpPr/>
          <p:nvPr/>
        </p:nvSpPr>
        <p:spPr>
          <a:xfrm>
            <a:off x="837724" y="4321016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Observaciones: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Iterar según resultados obtenidos</a:t>
            </a:r>
            <a:endParaRPr b="0" i="0" sz="1850" u="none" cap="none" strike="noStrike"/>
          </a:p>
        </p:txBody>
      </p:sp>
      <p:sp>
        <p:nvSpPr>
          <p:cNvPr id="237" name="Google Shape;237;g37c29defc07_0_97"/>
          <p:cNvSpPr/>
          <p:nvPr/>
        </p:nvSpPr>
        <p:spPr>
          <a:xfrm>
            <a:off x="7553980" y="3853577"/>
            <a:ext cx="718200" cy="30600"/>
          </a:xfrm>
          <a:prstGeom prst="roundRect">
            <a:avLst>
              <a:gd fmla="val 117806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7c29defc07_0_97"/>
          <p:cNvSpPr/>
          <p:nvPr/>
        </p:nvSpPr>
        <p:spPr>
          <a:xfrm>
            <a:off x="7045940" y="3599617"/>
            <a:ext cx="538500" cy="5385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7c29defc07_0_97"/>
          <p:cNvSpPr/>
          <p:nvPr/>
        </p:nvSpPr>
        <p:spPr>
          <a:xfrm>
            <a:off x="7146191" y="3657600"/>
            <a:ext cx="33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650"/>
              <a:buFont typeface="Unbounded"/>
              <a:buNone/>
            </a:pPr>
            <a:r>
              <a:rPr b="0" i="0" lang="en-US" sz="26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650" u="none" cap="none" strike="noStrike"/>
          </a:p>
        </p:txBody>
      </p:sp>
      <p:sp>
        <p:nvSpPr>
          <p:cNvPr id="240" name="Google Shape;240;g37c29defc07_0_97"/>
          <p:cNvSpPr/>
          <p:nvPr/>
        </p:nvSpPr>
        <p:spPr>
          <a:xfrm>
            <a:off x="8512016" y="3681889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Informe técnico</a:t>
            </a:r>
            <a:endParaRPr b="0" i="0" sz="2200" u="none" cap="none" strike="noStrike"/>
          </a:p>
        </p:txBody>
      </p:sp>
      <p:sp>
        <p:nvSpPr>
          <p:cNvPr id="241" name="Google Shape;241;g37c29defc07_0_97"/>
          <p:cNvSpPr/>
          <p:nvPr/>
        </p:nvSpPr>
        <p:spPr>
          <a:xfrm>
            <a:off x="8512016" y="4177427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Javier Cisterna</a:t>
            </a:r>
            <a:endParaRPr b="0" i="0" sz="1850" u="none" cap="none" strike="noStrike"/>
          </a:p>
        </p:txBody>
      </p:sp>
      <p:sp>
        <p:nvSpPr>
          <p:cNvPr id="242" name="Google Shape;242;g37c29defc07_0_97"/>
          <p:cNvSpPr/>
          <p:nvPr/>
        </p:nvSpPr>
        <p:spPr>
          <a:xfrm>
            <a:off x="8512016" y="4704040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1 semana</a:t>
            </a:r>
            <a:endParaRPr b="0" i="0" sz="1850" u="none" cap="none" strike="noStrike"/>
          </a:p>
        </p:txBody>
      </p:sp>
      <p:sp>
        <p:nvSpPr>
          <p:cNvPr id="243" name="Google Shape;243;g37c29defc07_0_97"/>
          <p:cNvSpPr/>
          <p:nvPr/>
        </p:nvSpPr>
        <p:spPr>
          <a:xfrm>
            <a:off x="8512016" y="5230654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Word, PDF, herramientas de edición</a:t>
            </a:r>
            <a:endParaRPr b="0" i="0" sz="1850" u="none" cap="none" strike="noStrike"/>
          </a:p>
        </p:txBody>
      </p:sp>
      <p:sp>
        <p:nvSpPr>
          <p:cNvPr id="244" name="Google Shape;244;g37c29defc07_0_97"/>
          <p:cNvSpPr/>
          <p:nvPr/>
        </p:nvSpPr>
        <p:spPr>
          <a:xfrm>
            <a:off x="8512016" y="5757267"/>
            <a:ext cx="5280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Observaciones: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Revisión cruzada entre integrantes</a:t>
            </a:r>
            <a:endParaRPr b="0" i="0" sz="1850" u="none" cap="none" strike="noStrike"/>
          </a:p>
        </p:txBody>
      </p:sp>
      <p:sp>
        <p:nvSpPr>
          <p:cNvPr id="245" name="Google Shape;245;g37c29defc07_0_97"/>
          <p:cNvSpPr/>
          <p:nvPr/>
        </p:nvSpPr>
        <p:spPr>
          <a:xfrm>
            <a:off x="837724" y="6482953"/>
            <a:ext cx="12954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 plan de trabajo está diseñado para completarse en un total de </a:t>
            </a:r>
            <a:r>
              <a:rPr b="1" i="0" lang="en-US" sz="1850" u="none" cap="none" strike="noStrike">
                <a:solidFill>
                  <a:srgbClr val="0A988B"/>
                </a:solidFill>
                <a:latin typeface="Cabin"/>
                <a:ea typeface="Cabin"/>
                <a:cs typeface="Cabin"/>
                <a:sym typeface="Cabin"/>
              </a:rPr>
              <a:t>8 semanas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, con tareas asignadas específicamente a cada miembro del equipo según sus competencias.</a:t>
            </a:r>
            <a:endParaRPr b="0" i="0" sz="1850" u="none" cap="none" strike="noStrike"/>
          </a:p>
        </p:txBody>
      </p:sp>
      <p:pic>
        <p:nvPicPr>
          <p:cNvPr id="246" name="Google Shape;246;g37c29defc07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0900" y="7775803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g37c29defc07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397" cy="299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7c29defc07_0_120"/>
          <p:cNvSpPr/>
          <p:nvPr/>
        </p:nvSpPr>
        <p:spPr>
          <a:xfrm>
            <a:off x="837724" y="4044077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Carta Gantt</a:t>
            </a:r>
            <a:endParaRPr b="0" i="0" sz="4400" u="none" cap="none" strike="noStrike"/>
          </a:p>
        </p:txBody>
      </p:sp>
      <p:sp>
        <p:nvSpPr>
          <p:cNvPr id="254" name="Google Shape;254;g37c29defc07_0_120"/>
          <p:cNvSpPr/>
          <p:nvPr/>
        </p:nvSpPr>
        <p:spPr>
          <a:xfrm>
            <a:off x="837724" y="5107067"/>
            <a:ext cx="12954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 carta Gantt muestra la distribución temporal de las actividades planificadas, considerando el periodo académico asignado para el desarrollo del Proyecto APT en sus tres fases.</a:t>
            </a:r>
            <a:endParaRPr b="0" i="0" sz="1850" u="none" cap="none" strike="noStrike"/>
          </a:p>
        </p:txBody>
      </p:sp>
      <p:sp>
        <p:nvSpPr>
          <p:cNvPr id="255" name="Google Shape;255;g37c29defc07_0_120"/>
          <p:cNvSpPr/>
          <p:nvPr/>
        </p:nvSpPr>
        <p:spPr>
          <a:xfrm>
            <a:off x="837724" y="6142315"/>
            <a:ext cx="12954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r>
              <a:t/>
            </a:r>
            <a:endParaRPr b="0" i="0" sz="1850" u="none" cap="none" strike="noStrike"/>
          </a:p>
        </p:txBody>
      </p:sp>
      <p:sp>
        <p:nvSpPr>
          <p:cNvPr id="256" name="Google Shape;256;g37c29defc07_0_120"/>
          <p:cNvSpPr/>
          <p:nvPr/>
        </p:nvSpPr>
        <p:spPr>
          <a:xfrm>
            <a:off x="837724" y="6794540"/>
            <a:ext cx="12954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r>
              <a:t/>
            </a:r>
            <a:endParaRPr b="0" i="0" sz="1850" u="none" cap="none" strike="noStrike"/>
          </a:p>
        </p:txBody>
      </p:sp>
      <p:pic>
        <p:nvPicPr>
          <p:cNvPr id="257" name="Google Shape;257;g37c29defc07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1024" y="7763961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3" name="Google Shape;263;g37c29defc07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c29defc07_0_129"/>
          <p:cNvSpPr/>
          <p:nvPr/>
        </p:nvSpPr>
        <p:spPr>
          <a:xfrm>
            <a:off x="6324124" y="806291"/>
            <a:ext cx="74685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Desafíos y Consideraciones Finales</a:t>
            </a:r>
            <a:endParaRPr b="0" i="0" sz="4400" u="none" cap="none" strike="noStrike"/>
          </a:p>
        </p:txBody>
      </p:sp>
      <p:sp>
        <p:nvSpPr>
          <p:cNvPr id="265" name="Google Shape;265;g37c29defc07_0_129"/>
          <p:cNvSpPr/>
          <p:nvPr/>
        </p:nvSpPr>
        <p:spPr>
          <a:xfrm>
            <a:off x="6324124" y="3516630"/>
            <a:ext cx="3040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C3645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1C3645"/>
                </a:solidFill>
                <a:latin typeface="Unbounded"/>
                <a:ea typeface="Unbounded"/>
                <a:cs typeface="Unbounded"/>
                <a:sym typeface="Unbounded"/>
              </a:rPr>
              <a:t>Desafíos Técnicos</a:t>
            </a:r>
            <a:endParaRPr b="0" i="0" sz="2200" u="none" cap="none" strike="noStrike"/>
          </a:p>
        </p:txBody>
      </p:sp>
      <p:sp>
        <p:nvSpPr>
          <p:cNvPr id="266" name="Google Shape;266;g37c29defc07_0_129"/>
          <p:cNvSpPr/>
          <p:nvPr/>
        </p:nvSpPr>
        <p:spPr>
          <a:xfrm>
            <a:off x="6324124" y="4107894"/>
            <a:ext cx="34422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Limitación de datos reales puede afectar la precisión del modelo de IA</a:t>
            </a:r>
            <a:endParaRPr b="0" i="0" sz="1850" u="none" cap="none" strike="noStrike"/>
          </a:p>
        </p:txBody>
      </p:sp>
      <p:sp>
        <p:nvSpPr>
          <p:cNvPr id="267" name="Google Shape;267;g37c29defc07_0_129"/>
          <p:cNvSpPr/>
          <p:nvPr/>
        </p:nvSpPr>
        <p:spPr>
          <a:xfrm>
            <a:off x="6324124" y="5340668"/>
            <a:ext cx="34422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Necesidad de validar la arquitectura con todo el equipo antes de implementar</a:t>
            </a:r>
            <a:endParaRPr b="0" i="0" sz="1850" u="none" cap="none" strike="noStrike"/>
          </a:p>
        </p:txBody>
      </p:sp>
      <p:sp>
        <p:nvSpPr>
          <p:cNvPr id="268" name="Google Shape;268;g37c29defc07_0_129"/>
          <p:cNvSpPr/>
          <p:nvPr/>
        </p:nvSpPr>
        <p:spPr>
          <a:xfrm>
            <a:off x="6324124" y="6573441"/>
            <a:ext cx="3442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Asegurar la accesibilidad y usabilidad de la interfaz</a:t>
            </a:r>
            <a:endParaRPr b="0" i="0" sz="1850" u="none" cap="none" strike="noStrike"/>
          </a:p>
        </p:txBody>
      </p:sp>
      <p:sp>
        <p:nvSpPr>
          <p:cNvPr id="269" name="Google Shape;269;g37c29defc07_0_129"/>
          <p:cNvSpPr/>
          <p:nvPr/>
        </p:nvSpPr>
        <p:spPr>
          <a:xfrm>
            <a:off x="10357961" y="3516630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C3645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1C3645"/>
                </a:solidFill>
                <a:latin typeface="Unbounded"/>
                <a:ea typeface="Unbounded"/>
                <a:cs typeface="Unbounded"/>
                <a:sym typeface="Unbounded"/>
              </a:rPr>
              <a:t>Próximos Pasos</a:t>
            </a:r>
            <a:endParaRPr b="0" i="0" sz="2200" u="none" cap="none" strike="noStrike"/>
          </a:p>
        </p:txBody>
      </p:sp>
      <p:sp>
        <p:nvSpPr>
          <p:cNvPr id="270" name="Google Shape;270;g37c29defc07_0_129"/>
          <p:cNvSpPr/>
          <p:nvPr/>
        </p:nvSpPr>
        <p:spPr>
          <a:xfrm>
            <a:off x="10357961" y="4107894"/>
            <a:ext cx="3442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Iniciar el levantamiento de requerimientos</a:t>
            </a:r>
            <a:endParaRPr b="0" i="0" sz="1850" u="none" cap="none" strike="noStrike"/>
          </a:p>
        </p:txBody>
      </p:sp>
      <p:sp>
        <p:nvSpPr>
          <p:cNvPr id="271" name="Google Shape;271;g37c29defc07_0_129"/>
          <p:cNvSpPr/>
          <p:nvPr/>
        </p:nvSpPr>
        <p:spPr>
          <a:xfrm>
            <a:off x="10357961" y="4957643"/>
            <a:ext cx="3442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Definir el Product Backlog inicial</a:t>
            </a:r>
            <a:endParaRPr b="0" i="0" sz="1850" u="none" cap="none" strike="noStrike"/>
          </a:p>
        </p:txBody>
      </p:sp>
      <p:sp>
        <p:nvSpPr>
          <p:cNvPr id="272" name="Google Shape;272;g37c29defc07_0_129"/>
          <p:cNvSpPr/>
          <p:nvPr/>
        </p:nvSpPr>
        <p:spPr>
          <a:xfrm>
            <a:off x="10357961" y="5807393"/>
            <a:ext cx="34422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Establecer la estructura de sprints semanales</a:t>
            </a:r>
            <a:endParaRPr b="0" i="0" sz="1850" u="none" cap="none" strike="noStrike"/>
          </a:p>
        </p:txBody>
      </p:sp>
      <p:sp>
        <p:nvSpPr>
          <p:cNvPr id="273" name="Google Shape;273;g37c29defc07_0_129"/>
          <p:cNvSpPr/>
          <p:nvPr/>
        </p:nvSpPr>
        <p:spPr>
          <a:xfrm>
            <a:off x="10357961" y="6657142"/>
            <a:ext cx="3442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Char char="•"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Preparar entorno de desarrollo</a:t>
            </a:r>
            <a:endParaRPr b="0" i="0" sz="1850" u="none" cap="none" strike="noStrike"/>
          </a:p>
        </p:txBody>
      </p:sp>
      <p:pic>
        <p:nvPicPr>
          <p:cNvPr id="274" name="Google Shape;274;g37c29defc07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4775" y="7762891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837724" y="1339096"/>
            <a:ext cx="8326993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Descripción del Proyecto</a:t>
            </a:r>
            <a:endParaRPr b="0" i="0" sz="4400" u="none" cap="none" strike="noStrike"/>
          </a:p>
        </p:txBody>
      </p:sp>
      <p:sp>
        <p:nvSpPr>
          <p:cNvPr id="55" name="Google Shape;55;p2"/>
          <p:cNvSpPr/>
          <p:nvPr/>
        </p:nvSpPr>
        <p:spPr>
          <a:xfrm>
            <a:off x="837724" y="2521863"/>
            <a:ext cx="4158734" cy="3333274"/>
          </a:xfrm>
          <a:prstGeom prst="roundRect">
            <a:avLst>
              <a:gd fmla="val 1077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10751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Concepto</a:t>
            </a:r>
            <a:endParaRPr b="0" i="0" sz="22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1107519" y="3287197"/>
            <a:ext cx="361914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Plataforma web orientada al apoyo diagnóstico preliminar basada en la identificación de síntomas y/o análisis de imágenes de lesiones.</a:t>
            </a:r>
            <a:endParaRPr b="0" i="0" sz="18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5235773" y="2521863"/>
            <a:ext cx="4158734" cy="3333274"/>
          </a:xfrm>
          <a:prstGeom prst="roundRect">
            <a:avLst>
              <a:gd fmla="val 1077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550556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Funcionalidad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505569" y="3287197"/>
            <a:ext cx="361914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Proporciona proyección sobre posible evolución de la condición y sugiere la especialidad médica más adecuada para su atención.</a:t>
            </a:r>
            <a:endParaRPr b="0" i="0" sz="185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9633823" y="2521863"/>
            <a:ext cx="4158853" cy="3333274"/>
          </a:xfrm>
          <a:prstGeom prst="roundRect">
            <a:avLst>
              <a:gd fmla="val 1077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990361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Propósito</a:t>
            </a:r>
            <a:endParaRPr b="0" i="0" sz="22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9903619" y="3287197"/>
            <a:ext cx="3619262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Actúa como recurso complementario para orientar al paciente y facilitar el acceso oportuno a servicios de salud, </a:t>
            </a:r>
            <a:r>
              <a:rPr b="0" i="0" lang="en-US" sz="1850" u="none" cap="none" strike="noStrike">
                <a:solidFill>
                  <a:srgbClr val="0A988B"/>
                </a:solidFill>
                <a:latin typeface="Cabin"/>
                <a:ea typeface="Cabin"/>
                <a:cs typeface="Cabin"/>
                <a:sym typeface="Cabin"/>
              </a:rPr>
              <a:t>sin sustituir la consulta médica profesional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185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837724" y="6124337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 proyecto adquiere especial relevancia en el escenario actual de transformación digital de los servicios de salud, mejorando accesibilidad y optimizando tiempos de respuesta.</a:t>
            </a:r>
            <a:endParaRPr b="0" i="0" sz="1850" u="none" cap="none" strike="noStrike"/>
          </a:p>
        </p:txBody>
      </p:sp>
      <p:pic>
        <p:nvPicPr>
          <p:cNvPr id="65" name="Google Shape;6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0175" y="779188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757118" y="594836"/>
            <a:ext cx="10349389" cy="636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Unbounde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Competencias del Perfil de Egreso</a:t>
            </a:r>
            <a:endParaRPr b="0" i="0" sz="4000" u="none" cap="none" strike="noStrike"/>
          </a:p>
        </p:txBody>
      </p:sp>
      <p:pic>
        <p:nvPicPr>
          <p:cNvPr descr="preencoded.png"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18" y="1798796"/>
            <a:ext cx="6294239" cy="6294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44" y="1769031"/>
            <a:ext cx="324445" cy="40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8289727" y="1798796"/>
            <a:ext cx="5591175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Diseñar soluciones de software innovadoras aplicando ciclo de vida completo</a:t>
            </a:r>
            <a:endParaRPr b="0" i="0" sz="1700" u="none" cap="none" strike="noStrike"/>
          </a:p>
        </p:txBody>
      </p:sp>
      <p:pic>
        <p:nvPicPr>
          <p:cNvPr descr="preencoded.png"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44" y="2893933"/>
            <a:ext cx="324445" cy="40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8289727" y="2923699"/>
            <a:ext cx="5591175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Estructurar bases de datos relacionales y no relacionales para almacenar síntomas e imágenes</a:t>
            </a:r>
            <a:endParaRPr b="0" i="0" sz="1700" u="none" cap="none" strike="noStrike"/>
          </a:p>
        </p:txBody>
      </p:sp>
      <p:pic>
        <p:nvPicPr>
          <p:cNvPr descr="preencoded.png"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44" y="4018836"/>
            <a:ext cx="324445" cy="4055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8289727" y="4048601"/>
            <a:ext cx="5591175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Adaptar procesos de ingeniería de requisitos con metodologías de vanguardia</a:t>
            </a:r>
            <a:endParaRPr b="0" i="0" sz="1700" u="none" cap="none" strike="noStrike"/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44" y="5143738"/>
            <a:ext cx="324445" cy="40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8289727" y="5173504"/>
            <a:ext cx="5591175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Planificar y coordinar desarrollo utilizando metodologías ágiles</a:t>
            </a:r>
            <a:endParaRPr b="0" i="0" sz="1700" u="none" cap="none" strike="noStrike"/>
          </a:p>
        </p:txBody>
      </p:sp>
      <p:pic>
        <p:nvPicPr>
          <p:cNvPr descr="preencoded.png"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7744" y="6268641"/>
            <a:ext cx="324445" cy="40552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8289727" y="6298406"/>
            <a:ext cx="5591175" cy="692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medidas de seguridad y buenas prácticas para garantizar confiabilidad</a:t>
            </a:r>
            <a:endParaRPr b="0" i="0" sz="1700" u="none" cap="none" strike="noStrike"/>
          </a:p>
        </p:txBody>
      </p:sp>
      <p:pic>
        <p:nvPicPr>
          <p:cNvPr id="83" name="Google Shape;8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0182" y="777768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837724" y="1369576"/>
            <a:ext cx="1147393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Intereses Profesionales del Equipo</a:t>
            </a:r>
            <a:endParaRPr b="0" i="0" sz="4400" u="none" cap="none" strike="noStrike"/>
          </a:p>
        </p:txBody>
      </p:sp>
      <p:sp>
        <p:nvSpPr>
          <p:cNvPr id="90" name="Google Shape;90;p4"/>
          <p:cNvSpPr/>
          <p:nvPr/>
        </p:nvSpPr>
        <p:spPr>
          <a:xfrm>
            <a:off x="837724" y="2552343"/>
            <a:ext cx="4158734" cy="3272314"/>
          </a:xfrm>
          <a:prstGeom prst="roundRect">
            <a:avLst>
              <a:gd fmla="val 1097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07703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Javier Cisterna</a:t>
            </a:r>
            <a:endParaRPr b="0" i="0" sz="22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1077039" y="3287197"/>
            <a:ext cx="368010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Especializado en manejo y análisis de datos en contextos hospitalarios. El proyecto le permite explorar la optimización de atención en salud mediante gestión inteligente de información clínica.</a:t>
            </a:r>
            <a:endParaRPr b="0" i="0" sz="18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5235773" y="2552343"/>
            <a:ext cx="4158734" cy="3272314"/>
          </a:xfrm>
          <a:prstGeom prst="roundRect">
            <a:avLst>
              <a:gd fmla="val 1097" name="adj"/>
            </a:avLst>
          </a:prstGeom>
          <a:solidFill>
            <a:srgbClr val="1C36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547508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Roberto Vergara</a:t>
            </a:r>
            <a:endParaRPr b="0" i="0" sz="22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5475089" y="3287197"/>
            <a:ext cx="3680103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Enfocado en inteligencia artificial y desarrollo backend. APT ofrece espacio ideal para aplicar habilidades en resolución de problemas complejos y arquitecturas escalables.</a:t>
            </a:r>
            <a:endParaRPr b="0" i="0" sz="185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9633823" y="2552343"/>
            <a:ext cx="4158853" cy="3272314"/>
          </a:xfrm>
          <a:prstGeom prst="roundRect">
            <a:avLst>
              <a:gd fmla="val 1097" name="adj"/>
            </a:avLst>
          </a:prstGeom>
          <a:solidFill>
            <a:srgbClr val="061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9873139" y="279165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Benjamin Araya</a:t>
            </a:r>
            <a:endParaRPr b="0" i="0" sz="22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9873139" y="3287197"/>
            <a:ext cx="3680222" cy="2298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Interesado en el ciclo de vida completo de proyectos tecnológicos. Oportunidad para liderar todas las etapas del desarrollo e implementar tecnologías que optimicen procesos.</a:t>
            </a:r>
            <a:endParaRPr b="0" i="0" sz="18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837724" y="6093857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 proyecto integra las motivaciones individuales de cada miembro con objetivos comunes, permitiendo aplicar competencias específicas en un contexto de impacto social.</a:t>
            </a:r>
            <a:endParaRPr b="0" i="0" sz="1850" u="none" cap="none" strike="noStrike"/>
          </a:p>
        </p:txBody>
      </p:sp>
      <p:pic>
        <p:nvPicPr>
          <p:cNvPr id="100" name="Google Shape;10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925" y="777180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768429" y="761762"/>
            <a:ext cx="7607141" cy="1291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Factibilidad y Conclusiones</a:t>
            </a:r>
            <a:endParaRPr b="0" i="0" sz="40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768429" y="2601992"/>
            <a:ext cx="3099911" cy="387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0A988B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0A988B"/>
                </a:solidFill>
                <a:latin typeface="Unbounded"/>
                <a:ea typeface="Unbounded"/>
                <a:cs typeface="Unbounded"/>
                <a:sym typeface="Unbounded"/>
              </a:rPr>
              <a:t>Factibilidad</a:t>
            </a:r>
            <a:endParaRPr b="0" i="0" sz="24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768429" y="3209092"/>
            <a:ext cx="3535799" cy="70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Char char="•"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Alcance delimitado a prototipo funcional</a:t>
            </a:r>
            <a:endParaRPr b="0" i="0" sz="170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768429" y="3988356"/>
            <a:ext cx="3535799" cy="1053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Char char="•"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Uso de herramientas disponibles (VS Code, frameworks JavaScript/Python)</a:t>
            </a:r>
            <a:endParaRPr b="0" i="0" sz="170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768429" y="5118854"/>
            <a:ext cx="3535799" cy="702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Char char="•"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Planificación ajustada al cronograma académico</a:t>
            </a:r>
            <a:endParaRPr b="0" i="0" sz="170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768429" y="5898118"/>
            <a:ext cx="3535799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Char char="•"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Distribución equitativa de tareas</a:t>
            </a:r>
            <a:endParaRPr b="0" i="0" sz="170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768429" y="6326148"/>
            <a:ext cx="3535799" cy="1053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Char char="•"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Abordaje de limitaciones mediante algoritmos simples y pruebas controladas</a:t>
            </a:r>
            <a:endParaRPr b="0" i="0" sz="170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4847392" y="2601992"/>
            <a:ext cx="3099911" cy="387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83"/>
              </a:lnSpc>
              <a:spcBef>
                <a:spcPts val="0"/>
              </a:spcBef>
              <a:spcAft>
                <a:spcPts val="0"/>
              </a:spcAft>
              <a:buClr>
                <a:srgbClr val="0A988B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0A988B"/>
                </a:solidFill>
                <a:latin typeface="Unbounded"/>
                <a:ea typeface="Unbounded"/>
                <a:cs typeface="Unbounded"/>
                <a:sym typeface="Unbounded"/>
              </a:rPr>
              <a:t>Conclusiones</a:t>
            </a:r>
            <a:endParaRPr b="0" i="0" sz="240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4847392" y="3209092"/>
            <a:ext cx="3535799" cy="21074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El Proyecto APT representa una valiosa oportunidad para integrar competencias de Ingeniería Informática, creando soluciones tecnológicas innovadoras que mejoran el acceso a servicios de salud.</a:t>
            </a:r>
            <a:endParaRPr b="0" i="0" sz="170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4847392" y="5514023"/>
            <a:ext cx="3535799" cy="17561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Demuestra la importancia de alinear conocimientos académicos con necesidades reales, generando impacto positivo tanto en el ámbito educativo como profesional.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c29defc07_0_0"/>
          <p:cNvSpPr/>
          <p:nvPr/>
        </p:nvSpPr>
        <p:spPr>
          <a:xfrm>
            <a:off x="837724" y="1219557"/>
            <a:ext cx="7235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Objetivos Específicos</a:t>
            </a:r>
            <a:endParaRPr b="0" i="0" sz="4400" u="none" cap="none" strike="noStrike"/>
          </a:p>
        </p:txBody>
      </p:sp>
      <p:sp>
        <p:nvSpPr>
          <p:cNvPr id="123" name="Google Shape;123;g37c29defc07_0_0"/>
          <p:cNvSpPr/>
          <p:nvPr/>
        </p:nvSpPr>
        <p:spPr>
          <a:xfrm>
            <a:off x="837724" y="2402324"/>
            <a:ext cx="6357900" cy="2184300"/>
          </a:xfrm>
          <a:prstGeom prst="roundRect">
            <a:avLst>
              <a:gd fmla="val 164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7c29defc07_0_0"/>
          <p:cNvSpPr/>
          <p:nvPr/>
        </p:nvSpPr>
        <p:spPr>
          <a:xfrm>
            <a:off x="837724" y="2402324"/>
            <a:ext cx="121800" cy="2184300"/>
          </a:xfrm>
          <a:prstGeom prst="roundRect">
            <a:avLst>
              <a:gd fmla="val 29451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7c29defc07_0_0"/>
          <p:cNvSpPr/>
          <p:nvPr/>
        </p:nvSpPr>
        <p:spPr>
          <a:xfrm>
            <a:off x="1229439" y="2672120"/>
            <a:ext cx="37755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Análisis de Interacción</a:t>
            </a:r>
            <a:endParaRPr b="0" i="0" sz="2200" u="none" cap="none" strike="noStrike"/>
          </a:p>
        </p:txBody>
      </p:sp>
      <p:sp>
        <p:nvSpPr>
          <p:cNvPr id="126" name="Google Shape;126;g37c29defc07_0_0"/>
          <p:cNvSpPr/>
          <p:nvPr/>
        </p:nvSpPr>
        <p:spPr>
          <a:xfrm>
            <a:off x="1229439" y="3167658"/>
            <a:ext cx="569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Analizar los procesos de interacción del usuario con el sistema para definir los requerimientos funcionales y no funcionales de la aplicación.</a:t>
            </a:r>
            <a:endParaRPr b="0" i="0" sz="1850" u="none" cap="none" strike="noStrike"/>
          </a:p>
        </p:txBody>
      </p:sp>
      <p:sp>
        <p:nvSpPr>
          <p:cNvPr id="127" name="Google Shape;127;g37c29defc07_0_0"/>
          <p:cNvSpPr/>
          <p:nvPr/>
        </p:nvSpPr>
        <p:spPr>
          <a:xfrm>
            <a:off x="7434858" y="2402324"/>
            <a:ext cx="6357900" cy="2184300"/>
          </a:xfrm>
          <a:prstGeom prst="roundRect">
            <a:avLst>
              <a:gd fmla="val 164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7c29defc07_0_0"/>
          <p:cNvSpPr/>
          <p:nvPr/>
        </p:nvSpPr>
        <p:spPr>
          <a:xfrm>
            <a:off x="7434858" y="2402324"/>
            <a:ext cx="121800" cy="2184300"/>
          </a:xfrm>
          <a:prstGeom prst="roundRect">
            <a:avLst>
              <a:gd fmla="val 29451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7c29defc07_0_0"/>
          <p:cNvSpPr/>
          <p:nvPr/>
        </p:nvSpPr>
        <p:spPr>
          <a:xfrm>
            <a:off x="7826573" y="2672120"/>
            <a:ext cx="37236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Diseño Arquitectónico</a:t>
            </a:r>
            <a:endParaRPr b="0" i="0" sz="2200" u="none" cap="none" strike="noStrike"/>
          </a:p>
        </p:txBody>
      </p:sp>
      <p:sp>
        <p:nvSpPr>
          <p:cNvPr id="130" name="Google Shape;130;g37c29defc07_0_0"/>
          <p:cNvSpPr/>
          <p:nvPr/>
        </p:nvSpPr>
        <p:spPr>
          <a:xfrm>
            <a:off x="7826573" y="3167658"/>
            <a:ext cx="569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Diseñar la arquitectura del sistema que integre frontend, backend, base de datos y modelo de inteligencia artificial.</a:t>
            </a:r>
            <a:endParaRPr b="0" i="0" sz="1850" u="none" cap="none" strike="noStrike"/>
          </a:p>
        </p:txBody>
      </p:sp>
      <p:sp>
        <p:nvSpPr>
          <p:cNvPr id="131" name="Google Shape;131;g37c29defc07_0_0"/>
          <p:cNvSpPr/>
          <p:nvPr/>
        </p:nvSpPr>
        <p:spPr>
          <a:xfrm>
            <a:off x="837724" y="4825841"/>
            <a:ext cx="6357900" cy="2184300"/>
          </a:xfrm>
          <a:prstGeom prst="roundRect">
            <a:avLst>
              <a:gd fmla="val 164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7c29defc07_0_0"/>
          <p:cNvSpPr/>
          <p:nvPr/>
        </p:nvSpPr>
        <p:spPr>
          <a:xfrm>
            <a:off x="837724" y="4825841"/>
            <a:ext cx="121800" cy="2184300"/>
          </a:xfrm>
          <a:prstGeom prst="roundRect">
            <a:avLst>
              <a:gd fmla="val 29451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7c29defc07_0_0"/>
          <p:cNvSpPr/>
          <p:nvPr/>
        </p:nvSpPr>
        <p:spPr>
          <a:xfrm>
            <a:off x="1229439" y="5095637"/>
            <a:ext cx="3620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Implementación de IA</a:t>
            </a:r>
            <a:endParaRPr b="0" i="0" sz="2200" u="none" cap="none" strike="noStrike"/>
          </a:p>
        </p:txBody>
      </p:sp>
      <p:sp>
        <p:nvSpPr>
          <p:cNvPr id="134" name="Google Shape;134;g37c29defc07_0_0"/>
          <p:cNvSpPr/>
          <p:nvPr/>
        </p:nvSpPr>
        <p:spPr>
          <a:xfrm>
            <a:off x="1229439" y="5591175"/>
            <a:ext cx="569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Implementar un modelo de IA capaz de procesar imágenes y descripciones de síntomas para sugerir posibles condiciones de salud.</a:t>
            </a:r>
            <a:endParaRPr b="0" i="0" sz="1850" u="none" cap="none" strike="noStrike"/>
          </a:p>
        </p:txBody>
      </p:sp>
      <p:sp>
        <p:nvSpPr>
          <p:cNvPr id="135" name="Google Shape;135;g37c29defc07_0_0"/>
          <p:cNvSpPr/>
          <p:nvPr/>
        </p:nvSpPr>
        <p:spPr>
          <a:xfrm>
            <a:off x="7434858" y="4825841"/>
            <a:ext cx="6357900" cy="2184300"/>
          </a:xfrm>
          <a:prstGeom prst="roundRect">
            <a:avLst>
              <a:gd fmla="val 1644" name="adj"/>
            </a:avLst>
          </a:prstGeom>
          <a:solidFill>
            <a:srgbClr val="112836"/>
          </a:solidFill>
          <a:ln cap="flat" cmpd="sng" w="30475">
            <a:solidFill>
              <a:srgbClr val="4960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7c29defc07_0_0"/>
          <p:cNvSpPr/>
          <p:nvPr/>
        </p:nvSpPr>
        <p:spPr>
          <a:xfrm>
            <a:off x="7434858" y="4825841"/>
            <a:ext cx="121800" cy="2184300"/>
          </a:xfrm>
          <a:prstGeom prst="roundRect">
            <a:avLst>
              <a:gd fmla="val 29451" name="adj"/>
            </a:avLst>
          </a:prstGeom>
          <a:solidFill>
            <a:srgbClr val="0A98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7c29defc07_0_0"/>
          <p:cNvSpPr/>
          <p:nvPr/>
        </p:nvSpPr>
        <p:spPr>
          <a:xfrm>
            <a:off x="7826573" y="509563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Desarrollo Web</a:t>
            </a:r>
            <a:endParaRPr b="0" i="0" sz="2200" u="none" cap="none" strike="noStrike"/>
          </a:p>
        </p:txBody>
      </p:sp>
      <p:sp>
        <p:nvSpPr>
          <p:cNvPr id="138" name="Google Shape;138;g37c29defc07_0_0"/>
          <p:cNvSpPr/>
          <p:nvPr/>
        </p:nvSpPr>
        <p:spPr>
          <a:xfrm>
            <a:off x="7826573" y="5591175"/>
            <a:ext cx="5696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Desarrollar la aplicación web con una interfaz simple y accesible que permita a los usuarios cargar imágenes y describir síntomas.</a:t>
            </a:r>
            <a:endParaRPr b="0" i="0" sz="1850" u="none" cap="none" strike="noStrike"/>
          </a:p>
        </p:txBody>
      </p:sp>
      <p:pic>
        <p:nvPicPr>
          <p:cNvPr id="139" name="Google Shape;139;g37c29defc0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0175" y="774472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7c29defc07_0_21"/>
          <p:cNvSpPr/>
          <p:nvPr/>
        </p:nvSpPr>
        <p:spPr>
          <a:xfrm>
            <a:off x="757118" y="594836"/>
            <a:ext cx="6140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Unbounde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Metodología: </a:t>
            </a:r>
            <a:r>
              <a:rPr b="0" i="0" lang="en-US" sz="4000" u="none" cap="none" strike="noStrike">
                <a:solidFill>
                  <a:srgbClr val="0A988B"/>
                </a:solidFill>
                <a:latin typeface="Unbounded"/>
                <a:ea typeface="Unbounded"/>
                <a:cs typeface="Unbounded"/>
                <a:sym typeface="Unbounded"/>
              </a:rPr>
              <a:t>Scrum</a:t>
            </a:r>
            <a:endParaRPr b="0" i="0" sz="4000" u="none" cap="none" strike="noStrike"/>
          </a:p>
        </p:txBody>
      </p:sp>
      <p:pic>
        <p:nvPicPr>
          <p:cNvPr descr="preencoded.png" id="146" name="Google Shape;146;g37c29defc07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18" y="1798796"/>
            <a:ext cx="6294240" cy="6294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7c29defc07_0_21"/>
          <p:cNvSpPr/>
          <p:nvPr/>
        </p:nvSpPr>
        <p:spPr>
          <a:xfrm>
            <a:off x="7586663" y="1771769"/>
            <a:ext cx="36432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Organización del Equipo</a:t>
            </a:r>
            <a:endParaRPr b="0" i="0" sz="2000" u="none" cap="none" strike="noStrike"/>
          </a:p>
        </p:txBody>
      </p:sp>
      <p:sp>
        <p:nvSpPr>
          <p:cNvPr id="148" name="Google Shape;148;g37c29defc07_0_21"/>
          <p:cNvSpPr/>
          <p:nvPr/>
        </p:nvSpPr>
        <p:spPr>
          <a:xfrm>
            <a:off x="7586663" y="2306241"/>
            <a:ext cx="6294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Product Owner (PO):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Define funcionalidades y prioriza el Product Backlog.</a:t>
            </a:r>
            <a:endParaRPr b="0" i="0" sz="1700" u="none" cap="none" strike="noStrike"/>
          </a:p>
        </p:txBody>
      </p:sp>
      <p:sp>
        <p:nvSpPr>
          <p:cNvPr id="149" name="Google Shape;149;g37c29defc07_0_21"/>
          <p:cNvSpPr/>
          <p:nvPr/>
        </p:nvSpPr>
        <p:spPr>
          <a:xfrm>
            <a:off x="7586663" y="3074075"/>
            <a:ext cx="6294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Scrum Master (SM):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Facilita la metodología, asegura el cumplimiento de principios ágiles y elimina obstáculos.</a:t>
            </a:r>
            <a:endParaRPr b="0" i="0" sz="1700" u="none" cap="none" strike="noStrike"/>
          </a:p>
        </p:txBody>
      </p:sp>
      <p:sp>
        <p:nvSpPr>
          <p:cNvPr id="150" name="Google Shape;150;g37c29defc07_0_21"/>
          <p:cNvSpPr/>
          <p:nvPr/>
        </p:nvSpPr>
        <p:spPr>
          <a:xfrm>
            <a:off x="7586663" y="3841909"/>
            <a:ext cx="6294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Development Team (DEV):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Desarrolla, prueba y entrega incrementos del producto.</a:t>
            </a:r>
            <a:endParaRPr b="0" i="0" sz="1700" u="none" cap="none" strike="noStrike"/>
          </a:p>
        </p:txBody>
      </p:sp>
      <p:sp>
        <p:nvSpPr>
          <p:cNvPr id="151" name="Google Shape;151;g37c29defc07_0_21"/>
          <p:cNvSpPr/>
          <p:nvPr/>
        </p:nvSpPr>
        <p:spPr>
          <a:xfrm>
            <a:off x="7586663" y="4728805"/>
            <a:ext cx="6294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Se trabajará en sprints semanales, presentando avances periódicos y ajustando el desarrollo según retroalimentación.</a:t>
            </a:r>
            <a:endParaRPr b="0" i="0" sz="1700" u="none" cap="none" strike="noStrike"/>
          </a:p>
        </p:txBody>
      </p:sp>
      <p:pic>
        <p:nvPicPr>
          <p:cNvPr id="152" name="Google Shape;152;g37c29defc07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8708" y="778935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c29defc07_0_32"/>
          <p:cNvSpPr/>
          <p:nvPr/>
        </p:nvSpPr>
        <p:spPr>
          <a:xfrm>
            <a:off x="799267" y="628531"/>
            <a:ext cx="7595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Unbounded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Evidencias del Proyecto</a:t>
            </a:r>
            <a:endParaRPr b="0" i="0" sz="4200" u="none" cap="none" strike="noStrike"/>
          </a:p>
        </p:txBody>
      </p:sp>
      <p:sp>
        <p:nvSpPr>
          <p:cNvPr id="159" name="Google Shape;159;g37c29defc07_0_32"/>
          <p:cNvSpPr/>
          <p:nvPr/>
        </p:nvSpPr>
        <p:spPr>
          <a:xfrm>
            <a:off x="799267" y="1756886"/>
            <a:ext cx="13032000" cy="5844000"/>
          </a:xfrm>
          <a:prstGeom prst="roundRect">
            <a:avLst>
              <a:gd fmla="val 586" name="adj"/>
            </a:avLst>
          </a:prstGeom>
          <a:noFill/>
          <a:ln cap="flat" cmpd="sng" w="9525">
            <a:solidFill>
              <a:srgbClr val="FFFFFF">
                <a:alpha val="2392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7c29defc07_0_32"/>
          <p:cNvSpPr/>
          <p:nvPr/>
        </p:nvSpPr>
        <p:spPr>
          <a:xfrm>
            <a:off x="806887" y="1764506"/>
            <a:ext cx="13016700" cy="6543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7c29defc07_0_32"/>
          <p:cNvSpPr/>
          <p:nvPr/>
        </p:nvSpPr>
        <p:spPr>
          <a:xfrm>
            <a:off x="1035487" y="1909048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Tipo</a:t>
            </a:r>
            <a:endParaRPr b="0" i="0" sz="1750" u="none" cap="none" strike="noStrike"/>
          </a:p>
        </p:txBody>
      </p:sp>
      <p:sp>
        <p:nvSpPr>
          <p:cNvPr id="162" name="Google Shape;162;g37c29defc07_0_32"/>
          <p:cNvSpPr/>
          <p:nvPr/>
        </p:nvSpPr>
        <p:spPr>
          <a:xfrm>
            <a:off x="4293394" y="1909048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Nombre</a:t>
            </a:r>
            <a:endParaRPr b="0" i="0" sz="1750" u="none" cap="none" strike="noStrike"/>
          </a:p>
        </p:txBody>
      </p:sp>
      <p:sp>
        <p:nvSpPr>
          <p:cNvPr id="163" name="Google Shape;163;g37c29defc07_0_32"/>
          <p:cNvSpPr/>
          <p:nvPr/>
        </p:nvSpPr>
        <p:spPr>
          <a:xfrm>
            <a:off x="7547491" y="1909048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Descripción</a:t>
            </a:r>
            <a:endParaRPr b="0" i="0" sz="1750" u="none" cap="none" strike="noStrike"/>
          </a:p>
        </p:txBody>
      </p:sp>
      <p:sp>
        <p:nvSpPr>
          <p:cNvPr id="164" name="Google Shape;164;g37c29defc07_0_32"/>
          <p:cNvSpPr/>
          <p:nvPr/>
        </p:nvSpPr>
        <p:spPr>
          <a:xfrm>
            <a:off x="10801588" y="1909048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1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Justificación</a:t>
            </a:r>
            <a:endParaRPr b="0" i="0" sz="1750" u="none" cap="none" strike="noStrike"/>
          </a:p>
        </p:txBody>
      </p:sp>
      <p:sp>
        <p:nvSpPr>
          <p:cNvPr id="165" name="Google Shape;165;g37c29defc07_0_32"/>
          <p:cNvSpPr/>
          <p:nvPr/>
        </p:nvSpPr>
        <p:spPr>
          <a:xfrm>
            <a:off x="806887" y="2418874"/>
            <a:ext cx="13016700" cy="13848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7c29defc07_0_32"/>
          <p:cNvSpPr/>
          <p:nvPr/>
        </p:nvSpPr>
        <p:spPr>
          <a:xfrm>
            <a:off x="1035487" y="2563416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Avance</a:t>
            </a:r>
            <a:endParaRPr b="0" i="0" sz="1750" u="none" cap="none" strike="noStrike"/>
          </a:p>
        </p:txBody>
      </p:sp>
      <p:sp>
        <p:nvSpPr>
          <p:cNvPr id="167" name="Google Shape;167;g37c29defc07_0_32"/>
          <p:cNvSpPr/>
          <p:nvPr/>
        </p:nvSpPr>
        <p:spPr>
          <a:xfrm>
            <a:off x="4293394" y="2563416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Prototipo funcional</a:t>
            </a:r>
            <a:endParaRPr b="0" i="0" sz="1750" u="none" cap="none" strike="noStrike"/>
          </a:p>
        </p:txBody>
      </p:sp>
      <p:sp>
        <p:nvSpPr>
          <p:cNvPr id="168" name="Google Shape;168;g37c29defc07_0_32"/>
          <p:cNvSpPr/>
          <p:nvPr/>
        </p:nvSpPr>
        <p:spPr>
          <a:xfrm>
            <a:off x="7547491" y="2563416"/>
            <a:ext cx="27897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Versión inicial de la aplicación con carga de imágenes y análisis básico</a:t>
            </a:r>
            <a:endParaRPr b="0" i="0" sz="1750" u="none" cap="none" strike="noStrike"/>
          </a:p>
        </p:txBody>
      </p:sp>
      <p:sp>
        <p:nvSpPr>
          <p:cNvPr id="169" name="Google Shape;169;g37c29defc07_0_32"/>
          <p:cNvSpPr/>
          <p:nvPr/>
        </p:nvSpPr>
        <p:spPr>
          <a:xfrm>
            <a:off x="10801588" y="2563416"/>
            <a:ext cx="2793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Permite validar la viabilidad técnica y funcional del sistema</a:t>
            </a:r>
            <a:endParaRPr b="0" i="0" sz="1750" u="none" cap="none" strike="noStrike"/>
          </a:p>
        </p:txBody>
      </p:sp>
      <p:sp>
        <p:nvSpPr>
          <p:cNvPr id="170" name="Google Shape;170;g37c29defc07_0_32"/>
          <p:cNvSpPr/>
          <p:nvPr/>
        </p:nvSpPr>
        <p:spPr>
          <a:xfrm>
            <a:off x="806887" y="3803809"/>
            <a:ext cx="13016700" cy="13848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7c29defc07_0_32"/>
          <p:cNvSpPr/>
          <p:nvPr/>
        </p:nvSpPr>
        <p:spPr>
          <a:xfrm>
            <a:off x="1035487" y="3948351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Final</a:t>
            </a:r>
            <a:endParaRPr b="0" i="0" sz="1750" u="none" cap="none" strike="noStrike"/>
          </a:p>
        </p:txBody>
      </p:sp>
      <p:sp>
        <p:nvSpPr>
          <p:cNvPr id="172" name="Google Shape;172;g37c29defc07_0_32"/>
          <p:cNvSpPr/>
          <p:nvPr/>
        </p:nvSpPr>
        <p:spPr>
          <a:xfrm>
            <a:off x="4293394" y="3948351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Informe técnico</a:t>
            </a:r>
            <a:endParaRPr b="0" i="0" sz="1750" u="none" cap="none" strike="noStrike"/>
          </a:p>
        </p:txBody>
      </p:sp>
      <p:sp>
        <p:nvSpPr>
          <p:cNvPr id="173" name="Google Shape;173;g37c29defc07_0_32"/>
          <p:cNvSpPr/>
          <p:nvPr/>
        </p:nvSpPr>
        <p:spPr>
          <a:xfrm>
            <a:off x="7547491" y="3948351"/>
            <a:ext cx="27897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Documento que describe el desarrollo completo del proyecto</a:t>
            </a:r>
            <a:endParaRPr b="0" i="0" sz="1750" u="none" cap="none" strike="noStrike"/>
          </a:p>
        </p:txBody>
      </p:sp>
      <p:sp>
        <p:nvSpPr>
          <p:cNvPr id="174" name="Google Shape;174;g37c29defc07_0_32"/>
          <p:cNvSpPr/>
          <p:nvPr/>
        </p:nvSpPr>
        <p:spPr>
          <a:xfrm>
            <a:off x="10801588" y="3948351"/>
            <a:ext cx="2793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Evidencia el cumplimiento de objetivos y competencias</a:t>
            </a:r>
            <a:endParaRPr b="0" i="0" sz="1750" u="none" cap="none" strike="noStrike"/>
          </a:p>
        </p:txBody>
      </p:sp>
      <p:sp>
        <p:nvSpPr>
          <p:cNvPr id="175" name="Google Shape;175;g37c29defc07_0_32"/>
          <p:cNvSpPr/>
          <p:nvPr/>
        </p:nvSpPr>
        <p:spPr>
          <a:xfrm>
            <a:off x="806887" y="5188744"/>
            <a:ext cx="13016700" cy="13848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7c29defc07_0_32"/>
          <p:cNvSpPr/>
          <p:nvPr/>
        </p:nvSpPr>
        <p:spPr>
          <a:xfrm>
            <a:off x="1035487" y="5333286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Final</a:t>
            </a:r>
            <a:endParaRPr b="0" i="0" sz="1750" u="none" cap="none" strike="noStrike"/>
          </a:p>
        </p:txBody>
      </p:sp>
      <p:sp>
        <p:nvSpPr>
          <p:cNvPr id="177" name="Google Shape;177;g37c29defc07_0_32"/>
          <p:cNvSpPr/>
          <p:nvPr/>
        </p:nvSpPr>
        <p:spPr>
          <a:xfrm>
            <a:off x="4293394" y="5333286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Modelo IA entrenado</a:t>
            </a:r>
            <a:endParaRPr b="0" i="0" sz="1750" u="none" cap="none" strike="noStrike"/>
          </a:p>
        </p:txBody>
      </p:sp>
      <p:sp>
        <p:nvSpPr>
          <p:cNvPr id="178" name="Google Shape;178;g37c29defc07_0_32"/>
          <p:cNvSpPr/>
          <p:nvPr/>
        </p:nvSpPr>
        <p:spPr>
          <a:xfrm>
            <a:off x="7547491" y="5333286"/>
            <a:ext cx="2789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Algoritmo capaz de analizar imágenes y síntomas</a:t>
            </a:r>
            <a:endParaRPr b="0" i="0" sz="1750" u="none" cap="none" strike="noStrike"/>
          </a:p>
        </p:txBody>
      </p:sp>
      <p:sp>
        <p:nvSpPr>
          <p:cNvPr id="179" name="Google Shape;179;g37c29defc07_0_32"/>
          <p:cNvSpPr/>
          <p:nvPr/>
        </p:nvSpPr>
        <p:spPr>
          <a:xfrm>
            <a:off x="10801588" y="5333286"/>
            <a:ext cx="2793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Demuestra la aplicación de técnicas de inteligencia artificial</a:t>
            </a:r>
            <a:endParaRPr b="0" i="0" sz="1750" u="none" cap="none" strike="noStrike"/>
          </a:p>
        </p:txBody>
      </p:sp>
      <p:sp>
        <p:nvSpPr>
          <p:cNvPr id="180" name="Google Shape;180;g37c29defc07_0_32"/>
          <p:cNvSpPr/>
          <p:nvPr/>
        </p:nvSpPr>
        <p:spPr>
          <a:xfrm>
            <a:off x="806887" y="6573679"/>
            <a:ext cx="13016700" cy="10197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7c29defc07_0_32"/>
          <p:cNvSpPr/>
          <p:nvPr/>
        </p:nvSpPr>
        <p:spPr>
          <a:xfrm>
            <a:off x="1035487" y="6718221"/>
            <a:ext cx="2793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Final</a:t>
            </a:r>
            <a:endParaRPr b="0" i="0" sz="1750" u="none" cap="none" strike="noStrike"/>
          </a:p>
        </p:txBody>
      </p:sp>
      <p:sp>
        <p:nvSpPr>
          <p:cNvPr id="182" name="Google Shape;182;g37c29defc07_0_32"/>
          <p:cNvSpPr/>
          <p:nvPr/>
        </p:nvSpPr>
        <p:spPr>
          <a:xfrm>
            <a:off x="4293394" y="6718221"/>
            <a:ext cx="27897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Pruebas de usuario</a:t>
            </a:r>
            <a:endParaRPr b="0" i="0" sz="1750" u="none" cap="none" strike="noStrike"/>
          </a:p>
        </p:txBody>
      </p:sp>
      <p:sp>
        <p:nvSpPr>
          <p:cNvPr id="183" name="Google Shape;183;g37c29defc07_0_32"/>
          <p:cNvSpPr/>
          <p:nvPr/>
        </p:nvSpPr>
        <p:spPr>
          <a:xfrm>
            <a:off x="7547491" y="6718221"/>
            <a:ext cx="27897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Resultados de pruebas con casos simulados</a:t>
            </a:r>
            <a:endParaRPr b="0" i="0" sz="1750" u="none" cap="none" strike="noStrike"/>
          </a:p>
        </p:txBody>
      </p:sp>
      <p:sp>
        <p:nvSpPr>
          <p:cNvPr id="184" name="Google Shape;184;g37c29defc07_0_32"/>
          <p:cNvSpPr/>
          <p:nvPr/>
        </p:nvSpPr>
        <p:spPr>
          <a:xfrm>
            <a:off x="10801588" y="6718221"/>
            <a:ext cx="2793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50"/>
              <a:buFont typeface="Cabin"/>
              <a:buNone/>
            </a:pPr>
            <a:r>
              <a:rPr b="0" i="0" lang="en-US" sz="17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Verifica la usabilidad y efectividad del sistema</a:t>
            </a:r>
            <a:endParaRPr b="0" i="0" sz="1750" u="none" cap="none" strike="noStrike"/>
          </a:p>
        </p:txBody>
      </p:sp>
      <p:pic>
        <p:nvPicPr>
          <p:cNvPr id="185" name="Google Shape;185;g37c29defc07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817" y="7788975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c29defc07_0_63"/>
          <p:cNvSpPr/>
          <p:nvPr/>
        </p:nvSpPr>
        <p:spPr>
          <a:xfrm>
            <a:off x="769620" y="665083"/>
            <a:ext cx="5174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Plan de Trabajo</a:t>
            </a:r>
            <a:endParaRPr b="0" i="0" sz="4050" u="none" cap="none" strike="noStrike"/>
          </a:p>
        </p:txBody>
      </p:sp>
      <p:sp>
        <p:nvSpPr>
          <p:cNvPr id="192" name="Google Shape;192;g37c29defc07_0_63"/>
          <p:cNvSpPr/>
          <p:nvPr/>
        </p:nvSpPr>
        <p:spPr>
          <a:xfrm>
            <a:off x="7299960" y="1751648"/>
            <a:ext cx="30600" cy="5812800"/>
          </a:xfrm>
          <a:prstGeom prst="roundRect">
            <a:avLst>
              <a:gd fmla="val 10822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7c29defc07_0_63"/>
          <p:cNvSpPr/>
          <p:nvPr/>
        </p:nvSpPr>
        <p:spPr>
          <a:xfrm>
            <a:off x="6438602" y="1983700"/>
            <a:ext cx="659700" cy="30600"/>
          </a:xfrm>
          <a:prstGeom prst="roundRect">
            <a:avLst>
              <a:gd fmla="val 10822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7c29defc07_0_63"/>
          <p:cNvSpPr/>
          <p:nvPr/>
        </p:nvSpPr>
        <p:spPr>
          <a:xfrm>
            <a:off x="7067848" y="1751648"/>
            <a:ext cx="494700" cy="4947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7c29defc07_0_63"/>
          <p:cNvSpPr/>
          <p:nvPr/>
        </p:nvSpPr>
        <p:spPr>
          <a:xfrm>
            <a:off x="7159943" y="1804928"/>
            <a:ext cx="31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400" u="none" cap="none" strike="noStrike"/>
          </a:p>
        </p:txBody>
      </p:sp>
      <p:sp>
        <p:nvSpPr>
          <p:cNvPr id="196" name="Google Shape;196;g37c29defc07_0_63"/>
          <p:cNvSpPr/>
          <p:nvPr/>
        </p:nvSpPr>
        <p:spPr>
          <a:xfrm>
            <a:off x="999292" y="1827133"/>
            <a:ext cx="52164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Levantamiento de requerimientos</a:t>
            </a:r>
            <a:endParaRPr b="0" i="0" sz="2000" u="none" cap="none" strike="noStrike"/>
          </a:p>
        </p:txBody>
      </p:sp>
      <p:sp>
        <p:nvSpPr>
          <p:cNvPr id="197" name="Google Shape;197;g37c29defc07_0_63"/>
          <p:cNvSpPr/>
          <p:nvPr/>
        </p:nvSpPr>
        <p:spPr>
          <a:xfrm>
            <a:off x="769620" y="2282428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Benjamin Araya</a:t>
            </a:r>
            <a:endParaRPr b="0" i="0" sz="1700" u="none" cap="none" strike="noStrike"/>
          </a:p>
        </p:txBody>
      </p:sp>
      <p:sp>
        <p:nvSpPr>
          <p:cNvPr id="198" name="Google Shape;198;g37c29defc07_0_63"/>
          <p:cNvSpPr/>
          <p:nvPr/>
        </p:nvSpPr>
        <p:spPr>
          <a:xfrm>
            <a:off x="769620" y="2766179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1 semana</a:t>
            </a:r>
            <a:endParaRPr b="0" i="0" sz="1700" u="none" cap="none" strike="noStrike"/>
          </a:p>
        </p:txBody>
      </p:sp>
      <p:sp>
        <p:nvSpPr>
          <p:cNvPr id="199" name="Google Shape;199;g37c29defc07_0_63"/>
          <p:cNvSpPr/>
          <p:nvPr/>
        </p:nvSpPr>
        <p:spPr>
          <a:xfrm>
            <a:off x="769620" y="3249930"/>
            <a:ext cx="54459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Entrevistas, formularios, herramientas de documentación</a:t>
            </a:r>
            <a:endParaRPr b="0" i="0" sz="1700" u="none" cap="none" strike="noStrike"/>
          </a:p>
        </p:txBody>
      </p:sp>
      <p:sp>
        <p:nvSpPr>
          <p:cNvPr id="200" name="Google Shape;200;g37c29defc07_0_63"/>
          <p:cNvSpPr/>
          <p:nvPr/>
        </p:nvSpPr>
        <p:spPr>
          <a:xfrm>
            <a:off x="7532072" y="3303151"/>
            <a:ext cx="659700" cy="30600"/>
          </a:xfrm>
          <a:prstGeom prst="roundRect">
            <a:avLst>
              <a:gd fmla="val 10822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7c29defc07_0_63"/>
          <p:cNvSpPr/>
          <p:nvPr/>
        </p:nvSpPr>
        <p:spPr>
          <a:xfrm>
            <a:off x="7067848" y="3071098"/>
            <a:ext cx="494700" cy="4947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7c29defc07_0_63"/>
          <p:cNvSpPr/>
          <p:nvPr/>
        </p:nvSpPr>
        <p:spPr>
          <a:xfrm>
            <a:off x="7159943" y="3124379"/>
            <a:ext cx="31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400" u="none" cap="none" strike="noStrike"/>
          </a:p>
        </p:txBody>
      </p:sp>
      <p:sp>
        <p:nvSpPr>
          <p:cNvPr id="203" name="Google Shape;203;g37c29defc07_0_63"/>
          <p:cNvSpPr/>
          <p:nvPr/>
        </p:nvSpPr>
        <p:spPr>
          <a:xfrm>
            <a:off x="8414742" y="3146584"/>
            <a:ext cx="2587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Diseño técnico</a:t>
            </a:r>
            <a:endParaRPr b="0" i="0" sz="2000" u="none" cap="none" strike="noStrike"/>
          </a:p>
        </p:txBody>
      </p:sp>
      <p:sp>
        <p:nvSpPr>
          <p:cNvPr id="204" name="Google Shape;204;g37c29defc07_0_63"/>
          <p:cNvSpPr/>
          <p:nvPr/>
        </p:nvSpPr>
        <p:spPr>
          <a:xfrm>
            <a:off x="8414742" y="3601879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Roberto Vergara</a:t>
            </a:r>
            <a:endParaRPr b="0" i="0" sz="1700" u="none" cap="none" strike="noStrike"/>
          </a:p>
        </p:txBody>
      </p:sp>
      <p:sp>
        <p:nvSpPr>
          <p:cNvPr id="205" name="Google Shape;205;g37c29defc07_0_63"/>
          <p:cNvSpPr/>
          <p:nvPr/>
        </p:nvSpPr>
        <p:spPr>
          <a:xfrm>
            <a:off x="8414742" y="4085630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1 semana</a:t>
            </a:r>
            <a:endParaRPr b="0" i="0" sz="1700" u="none" cap="none" strike="noStrike"/>
          </a:p>
        </p:txBody>
      </p:sp>
      <p:sp>
        <p:nvSpPr>
          <p:cNvPr id="206" name="Google Shape;206;g37c29defc07_0_63"/>
          <p:cNvSpPr/>
          <p:nvPr/>
        </p:nvSpPr>
        <p:spPr>
          <a:xfrm>
            <a:off x="8414742" y="4569381"/>
            <a:ext cx="54459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Herramientas de diagramación (Lucidchart, Draw.io)</a:t>
            </a:r>
            <a:endParaRPr b="0" i="0" sz="1700" u="none" cap="none" strike="noStrike"/>
          </a:p>
        </p:txBody>
      </p:sp>
      <p:sp>
        <p:nvSpPr>
          <p:cNvPr id="207" name="Google Shape;207;g37c29defc07_0_63"/>
          <p:cNvSpPr/>
          <p:nvPr/>
        </p:nvSpPr>
        <p:spPr>
          <a:xfrm>
            <a:off x="6438602" y="4625459"/>
            <a:ext cx="659700" cy="30600"/>
          </a:xfrm>
          <a:prstGeom prst="roundRect">
            <a:avLst>
              <a:gd fmla="val 10822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7c29defc07_0_63"/>
          <p:cNvSpPr/>
          <p:nvPr/>
        </p:nvSpPr>
        <p:spPr>
          <a:xfrm>
            <a:off x="7067848" y="4393406"/>
            <a:ext cx="494700" cy="4947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7c29defc07_0_63"/>
          <p:cNvSpPr/>
          <p:nvPr/>
        </p:nvSpPr>
        <p:spPr>
          <a:xfrm>
            <a:off x="7159943" y="4446687"/>
            <a:ext cx="31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400" u="none" cap="none" strike="noStrike"/>
          </a:p>
        </p:txBody>
      </p:sp>
      <p:sp>
        <p:nvSpPr>
          <p:cNvPr id="210" name="Google Shape;210;g37c29defc07_0_63"/>
          <p:cNvSpPr/>
          <p:nvPr/>
        </p:nvSpPr>
        <p:spPr>
          <a:xfrm>
            <a:off x="2228731" y="4468892"/>
            <a:ext cx="3987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Entrenamiento de modelo</a:t>
            </a:r>
            <a:endParaRPr b="0" i="0" sz="2000" u="none" cap="none" strike="noStrike"/>
          </a:p>
        </p:txBody>
      </p:sp>
      <p:sp>
        <p:nvSpPr>
          <p:cNvPr id="211" name="Google Shape;211;g37c29defc07_0_63"/>
          <p:cNvSpPr/>
          <p:nvPr/>
        </p:nvSpPr>
        <p:spPr>
          <a:xfrm>
            <a:off x="769620" y="4924187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Javier Cisterna</a:t>
            </a:r>
            <a:endParaRPr b="0" i="0" sz="1700" u="none" cap="none" strike="noStrike"/>
          </a:p>
        </p:txBody>
      </p:sp>
      <p:sp>
        <p:nvSpPr>
          <p:cNvPr id="212" name="Google Shape;212;g37c29defc07_0_63"/>
          <p:cNvSpPr/>
          <p:nvPr/>
        </p:nvSpPr>
        <p:spPr>
          <a:xfrm>
            <a:off x="769620" y="5407938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2 semanas</a:t>
            </a:r>
            <a:endParaRPr b="0" i="0" sz="1700" u="none" cap="none" strike="noStrike"/>
          </a:p>
        </p:txBody>
      </p:sp>
      <p:sp>
        <p:nvSpPr>
          <p:cNvPr id="213" name="Google Shape;213;g37c29defc07_0_63"/>
          <p:cNvSpPr/>
          <p:nvPr/>
        </p:nvSpPr>
        <p:spPr>
          <a:xfrm>
            <a:off x="769620" y="5891689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Python, TensorFlow/Keras, dataset simulado</a:t>
            </a:r>
            <a:endParaRPr b="0" i="0" sz="1700" u="none" cap="none" strike="noStrike"/>
          </a:p>
        </p:txBody>
      </p:sp>
      <p:sp>
        <p:nvSpPr>
          <p:cNvPr id="214" name="Google Shape;214;g37c29defc07_0_63"/>
          <p:cNvSpPr/>
          <p:nvPr/>
        </p:nvSpPr>
        <p:spPr>
          <a:xfrm>
            <a:off x="7532072" y="5946338"/>
            <a:ext cx="659700" cy="30600"/>
          </a:xfrm>
          <a:prstGeom prst="roundRect">
            <a:avLst>
              <a:gd fmla="val 108228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7c29defc07_0_63"/>
          <p:cNvSpPr/>
          <p:nvPr/>
        </p:nvSpPr>
        <p:spPr>
          <a:xfrm>
            <a:off x="7067848" y="5714286"/>
            <a:ext cx="494700" cy="4947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7c29defc07_0_63"/>
          <p:cNvSpPr/>
          <p:nvPr/>
        </p:nvSpPr>
        <p:spPr>
          <a:xfrm>
            <a:off x="7159943" y="5767566"/>
            <a:ext cx="310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400" u="none" cap="none" strike="noStrike"/>
          </a:p>
        </p:txBody>
      </p:sp>
      <p:sp>
        <p:nvSpPr>
          <p:cNvPr id="217" name="Google Shape;217;g37c29defc07_0_63"/>
          <p:cNvSpPr/>
          <p:nvPr/>
        </p:nvSpPr>
        <p:spPr>
          <a:xfrm>
            <a:off x="8414742" y="5789771"/>
            <a:ext cx="4233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Implementación de interfaz</a:t>
            </a:r>
            <a:endParaRPr b="0" i="0" sz="2000" u="none" cap="none" strike="noStrike"/>
          </a:p>
        </p:txBody>
      </p:sp>
      <p:sp>
        <p:nvSpPr>
          <p:cNvPr id="218" name="Google Shape;218;g37c29defc07_0_63"/>
          <p:cNvSpPr/>
          <p:nvPr/>
        </p:nvSpPr>
        <p:spPr>
          <a:xfrm>
            <a:off x="8414742" y="6245066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Responsable: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Benjamin Araya</a:t>
            </a:r>
            <a:endParaRPr b="0" i="0" sz="1700" u="none" cap="none" strike="noStrike"/>
          </a:p>
        </p:txBody>
      </p:sp>
      <p:sp>
        <p:nvSpPr>
          <p:cNvPr id="219" name="Google Shape;219;g37c29defc07_0_63"/>
          <p:cNvSpPr/>
          <p:nvPr/>
        </p:nvSpPr>
        <p:spPr>
          <a:xfrm>
            <a:off x="8414742" y="6728817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Duración: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2 semanas</a:t>
            </a:r>
            <a:endParaRPr b="0" i="0" sz="1700" u="none" cap="none" strike="noStrike"/>
          </a:p>
        </p:txBody>
      </p:sp>
      <p:sp>
        <p:nvSpPr>
          <p:cNvPr id="220" name="Google Shape;220;g37c29defc07_0_63"/>
          <p:cNvSpPr/>
          <p:nvPr/>
        </p:nvSpPr>
        <p:spPr>
          <a:xfrm>
            <a:off x="8414742" y="7212568"/>
            <a:ext cx="54459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1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Recursos:</a:t>
            </a: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HTML, CSS, JavaScript, React</a:t>
            </a:r>
            <a:endParaRPr b="0" i="0" sz="1700" u="none" cap="none" strike="noStrike"/>
          </a:p>
        </p:txBody>
      </p:sp>
      <p:pic>
        <p:nvPicPr>
          <p:cNvPr id="221" name="Google Shape;221;g37c29defc07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0163" y="7772900"/>
            <a:ext cx="18002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2025-09-05T18:57:05Z</dcterms:created>
</cp:coreProperties>
</file>